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</p:sldMasterIdLst>
  <p:notesMasterIdLst>
    <p:notesMasterId r:id="rId4"/>
  </p:notesMasterIdLst>
  <p:sldIdLst>
    <p:sldId id="256" r:id="rId3"/>
  </p:sldIdLst>
  <p:sldSz cx="12192000" cy="6858000"/>
  <p:notesSz cx="6797675" cy="99298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hiIrKLIurO1i5H4cpjFKgtuylEf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customschemas.google.com/relationships/presentationmetadata" Target="metadata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8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8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20688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78722"/>
            <a:ext cx="5438140" cy="3909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1600"/>
            <a:ext cx="2945659" cy="498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806971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8" name="Google Shape;158;p1:notes"/>
          <p:cNvSpPr txBox="1">
            <a:spLocks noGrp="1"/>
          </p:cNvSpPr>
          <p:nvPr>
            <p:ph type="body" idx="1"/>
          </p:nvPr>
        </p:nvSpPr>
        <p:spPr>
          <a:xfrm>
            <a:off x="679768" y="4778722"/>
            <a:ext cx="5438140" cy="3909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1:notes"/>
          <p:cNvSpPr txBox="1">
            <a:spLocks noGrp="1"/>
          </p:cNvSpPr>
          <p:nvPr>
            <p:ph type="sldNum" idx="12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7070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5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5"/>
          <p:cNvSpPr txBox="1"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3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3"/>
          <p:cNvSpPr txBox="1"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sz="2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>
            <a:spLocks noGrp="1"/>
          </p:cNvSpPr>
          <p:nvPr>
            <p:ph type="pic" idx="2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noFill/>
          <a:ln w="50800" cap="sq" cmpd="dbl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254000" algn="tl" rotWithShape="0">
              <a:srgbClr val="000000">
                <a:alpha val="42745"/>
              </a:srgbClr>
            </a:outerShdw>
          </a:effectLst>
        </p:spPr>
      </p:sp>
      <p:sp>
        <p:nvSpPr>
          <p:cNvPr id="88" name="Google Shape;88;p13"/>
          <p:cNvSpPr txBox="1">
            <a:spLocks noGrp="1"/>
          </p:cNvSpPr>
          <p:nvPr>
            <p:ph type="body" idx="1"/>
          </p:nvPr>
        </p:nvSpPr>
        <p:spPr>
          <a:xfrm>
            <a:off x="685800" y="2971800"/>
            <a:ext cx="6164653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10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panoramica con didascalia">
  <p:cSld name="Immagine panoramica con didascalia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14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>
            <a:spLocks noGrp="1"/>
          </p:cNvSpPr>
          <p:nvPr>
            <p:ph type="pic" idx="2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noFill/>
          <a:ln w="50800" cap="sq" cmpd="dbl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254000" algn="tl" rotWithShape="0">
              <a:srgbClr val="000000">
                <a:alpha val="42745"/>
              </a:srgbClr>
            </a:outerShdw>
          </a:effectLst>
        </p:spPr>
      </p:sp>
      <p:sp>
        <p:nvSpPr>
          <p:cNvPr id="96" name="Google Shape;96;p14"/>
          <p:cNvSpPr txBox="1">
            <a:spLocks noGrp="1"/>
          </p:cNvSpPr>
          <p:nvPr>
            <p:ph type="body" idx="1"/>
          </p:nvPr>
        </p:nvSpPr>
        <p:spPr>
          <a:xfrm>
            <a:off x="685800" y="5299603"/>
            <a:ext cx="10131427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10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97" name="Google Shape;97;p14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4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didascalia">
  <p:cSld name="Titolo e didascalia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15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5"/>
          <p:cNvSpPr txBox="1"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15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5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5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tazione con didascalia">
  <p:cSld name="Citazione con didascalia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16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6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Calibri"/>
              <a:buNone/>
            </a:pPr>
            <a:r>
              <a:rPr lang="it-IT" sz="8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"</a:t>
            </a:r>
            <a:endParaRPr/>
          </a:p>
        </p:txBody>
      </p:sp>
      <p:sp>
        <p:nvSpPr>
          <p:cNvPr id="110" name="Google Shape;110;p16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Calibri"/>
              <a:buNone/>
            </a:pPr>
            <a:r>
              <a:rPr lang="it-IT" sz="8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"</a:t>
            </a:r>
            <a:endParaRPr/>
          </a:p>
        </p:txBody>
      </p:sp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 b="0" cap="none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097875" y="3352800"/>
            <a:ext cx="933918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None/>
              <a:defRPr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Font typeface="Calibri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00"/>
              <a:buFont typeface="Calibri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00"/>
              <a:buFont typeface="Calibri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00"/>
              <a:buFont typeface="Calibri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16"/>
          <p:cNvSpPr txBox="1">
            <a:spLocks noGrp="1"/>
          </p:cNvSpPr>
          <p:nvPr>
            <p:ph type="body" idx="2"/>
          </p:nvPr>
        </p:nvSpPr>
        <p:spPr>
          <a:xfrm>
            <a:off x="687465" y="4343400"/>
            <a:ext cx="10152367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4" name="Google Shape;114;p16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6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6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cheda nome">
  <p:cSld name="Scheda nome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17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7"/>
          <p:cNvSpPr txBox="1"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7"/>
          <p:cNvSpPr txBox="1"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1" name="Google Shape;121;p17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7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17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cheda nome citazione">
  <p:cSld name="Scheda nome citazione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18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18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Calibri"/>
              <a:buNone/>
            </a:pPr>
            <a:r>
              <a:rPr lang="it-IT" sz="8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"</a:t>
            </a:r>
            <a:endParaRPr/>
          </a:p>
        </p:txBody>
      </p:sp>
      <p:sp>
        <p:nvSpPr>
          <p:cNvPr id="127" name="Google Shape;127;p18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Calibri"/>
              <a:buNone/>
            </a:pPr>
            <a:r>
              <a:rPr lang="it-IT" sz="8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"</a:t>
            </a:r>
            <a:endParaRPr/>
          </a:p>
        </p:txBody>
      </p:sp>
      <p:sp>
        <p:nvSpPr>
          <p:cNvPr id="128" name="Google Shape;128;p18"/>
          <p:cNvSpPr txBox="1"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 b="0" cap="none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8"/>
          <p:cNvSpPr txBox="1">
            <a:spLocks noGrp="1"/>
          </p:cNvSpPr>
          <p:nvPr>
            <p:ph type="body" idx="1"/>
          </p:nvPr>
        </p:nvSpPr>
        <p:spPr>
          <a:xfrm>
            <a:off x="685800" y="3886200"/>
            <a:ext cx="10135436" cy="8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2400"/>
              <a:buNone/>
              <a:defRPr sz="2400" b="0" cap="none">
                <a:solidFill>
                  <a:schemeClr val="lt1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0" name="Google Shape;130;p18"/>
          <p:cNvSpPr txBox="1">
            <a:spLocks noGrp="1"/>
          </p:cNvSpPr>
          <p:nvPr>
            <p:ph type="body" idx="2"/>
          </p:nvPr>
        </p:nvSpPr>
        <p:spPr>
          <a:xfrm>
            <a:off x="685799" y="4775200"/>
            <a:ext cx="10135436" cy="10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1" name="Google Shape;131;p18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8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8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o o falso">
  <p:cSld name="Vero o falso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Google Shape;135;p19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19"/>
          <p:cNvSpPr txBox="1"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9"/>
          <p:cNvSpPr txBox="1">
            <a:spLocks noGrp="1"/>
          </p:cNvSpPr>
          <p:nvPr>
            <p:ph type="body" idx="1"/>
          </p:nvPr>
        </p:nvSpPr>
        <p:spPr>
          <a:xfrm>
            <a:off x="685801" y="3505200"/>
            <a:ext cx="10131428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2800"/>
              <a:buNone/>
              <a:defRPr sz="2800" b="0" cap="none">
                <a:solidFill>
                  <a:schemeClr val="lt1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8" name="Google Shape;138;p19"/>
          <p:cNvSpPr txBox="1">
            <a:spLocks noGrp="1"/>
          </p:cNvSpPr>
          <p:nvPr>
            <p:ph type="body" idx="2"/>
          </p:nvPr>
        </p:nvSpPr>
        <p:spPr>
          <a:xfrm>
            <a:off x="685800" y="4343400"/>
            <a:ext cx="10131428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9" name="Google Shape;139;p19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19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19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20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20"/>
          <p:cNvSpPr txBox="1">
            <a:spLocks noGrp="1"/>
          </p:cNvSpPr>
          <p:nvPr>
            <p:ph type="body" idx="1"/>
          </p:nvPr>
        </p:nvSpPr>
        <p:spPr>
          <a:xfrm rot="5400000">
            <a:off x="3926947" y="-1099079"/>
            <a:ext cx="3649133" cy="1013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5" name="Google Shape;145;p20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0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20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148" name="Google Shape;148;p20"/>
          <p:cNvSpPr txBox="1"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itleAndTx">
  <p:cSld name="VERTICAL_TITLE_AND_VERTICAL_TEXT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21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1"/>
          <p:cNvSpPr txBox="1">
            <a:spLocks noGrp="1"/>
          </p:cNvSpPr>
          <p:nvPr>
            <p:ph type="title"/>
          </p:nvPr>
        </p:nvSpPr>
        <p:spPr>
          <a:xfrm rot="5400000">
            <a:off x="7147151" y="2121124"/>
            <a:ext cx="5181601" cy="215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21"/>
          <p:cNvSpPr txBox="1">
            <a:spLocks noGrp="1"/>
          </p:cNvSpPr>
          <p:nvPr>
            <p:ph type="body" idx="1"/>
          </p:nvPr>
        </p:nvSpPr>
        <p:spPr>
          <a:xfrm rot="5400000">
            <a:off x="2011058" y="-715658"/>
            <a:ext cx="5181600" cy="7832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3" name="Google Shape;153;p21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21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21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6" descr="Celestia-R1---OverlayTitleHD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6"/>
          <p:cNvSpPr txBox="1"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800"/>
              <a:buNone/>
              <a:defRPr sz="1800" cap="none">
                <a:solidFill>
                  <a:schemeClr val="lt1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1000"/>
              </a:spcBef>
              <a:spcAft>
                <a:spcPts val="1000"/>
              </a:spcAft>
              <a:buSzPts val="12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dt" idx="10"/>
          </p:nvPr>
        </p:nvSpPr>
        <p:spPr>
          <a:xfrm>
            <a:off x="8932558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ftr" idx="11"/>
          </p:nvPr>
        </p:nvSpPr>
        <p:spPr>
          <a:xfrm>
            <a:off x="3962399" y="5870575"/>
            <a:ext cx="4893958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10608958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Google Shape;35;p7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oogle Shape;42;p8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2000"/>
              <a:buNone/>
              <a:defRPr sz="2000" cap="none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oogle Shape;49;p9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body" idx="1"/>
          </p:nvPr>
        </p:nvSpPr>
        <p:spPr>
          <a:xfrm>
            <a:off x="685802" y="2142067"/>
            <a:ext cx="4995334" cy="3649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2"/>
          </p:nvPr>
        </p:nvSpPr>
        <p:spPr>
          <a:xfrm>
            <a:off x="5821895" y="2142067"/>
            <a:ext cx="4995332" cy="3649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2800"/>
              <a:buNone/>
              <a:defRPr sz="28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10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body" idx="2"/>
          </p:nvPr>
        </p:nvSpPr>
        <p:spPr>
          <a:xfrm>
            <a:off x="685801" y="2870201"/>
            <a:ext cx="4996923" cy="2920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3"/>
          </p:nvPr>
        </p:nvSpPr>
        <p:spPr>
          <a:xfrm>
            <a:off x="6096003" y="2226734"/>
            <a:ext cx="4722813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2800"/>
              <a:buNone/>
              <a:defRPr sz="28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10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4"/>
          </p:nvPr>
        </p:nvSpPr>
        <p:spPr>
          <a:xfrm>
            <a:off x="5823483" y="2870201"/>
            <a:ext cx="4995334" cy="2920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4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4"/>
          <p:cNvSpPr txBox="1"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4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4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o" type="blank">
  <p:cSld name="BLANK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11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1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2" descr="Celestia-R1---OverlayContentH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2"/>
          <p:cNvSpPr txBox="1"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body" idx="1"/>
          </p:nvPr>
        </p:nvSpPr>
        <p:spPr>
          <a:xfrm>
            <a:off x="4648201" y="609601"/>
            <a:ext cx="6169026" cy="51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2"/>
          </p:nvPr>
        </p:nvSpPr>
        <p:spPr>
          <a:xfrm>
            <a:off x="685800" y="3445933"/>
            <a:ext cx="3680885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10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048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048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048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048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0480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9">
            <a:alphaModFix/>
          </a:blip>
          <a:stretch>
            <a:fillRect/>
          </a:stretch>
        </a:blip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"/>
          <p:cNvSpPr txBox="1"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02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048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048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048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048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04800" algn="l" rtl="0">
              <a:spcBef>
                <a:spcPts val="1000"/>
              </a:spcBef>
              <a:spcAft>
                <a:spcPts val="100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2"/>
          <p:cNvSpPr txBox="1">
            <a:spLocks noGrp="1"/>
          </p:cNvSpPr>
          <p:nvPr>
            <p:ph type="dt" idx="10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2"/>
          <p:cNvSpPr txBox="1">
            <a:spLocks noGrp="1"/>
          </p:cNvSpPr>
          <p:nvPr>
            <p:ph type="ftr" idx="11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2"/>
          <p:cNvSpPr txBox="1">
            <a:spLocks noGrp="1"/>
          </p:cNvSpPr>
          <p:nvPr>
            <p:ph type="sldNum" idx="12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  <p:sldLayoutId id="2147483667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8D8D8"/>
            </a:gs>
            <a:gs pos="100000">
              <a:srgbClr val="F2F2F2"/>
            </a:gs>
          </a:gsLst>
          <a:lin ang="13500000" scaled="0"/>
        </a:gradFill>
        <a:effectLst/>
      </p:bgPr>
    </p:bg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p1" descr="Ombreggiatura sfond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0292" y="5183696"/>
            <a:ext cx="12192000" cy="1875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1" descr="Ombreggiatura dal basso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050499" y="5251063"/>
            <a:ext cx="3314700" cy="952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1" descr="Ombreggiatura dal basso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840684" y="5251063"/>
            <a:ext cx="3314700" cy="9524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4" name="Google Shape;164;p1"/>
          <p:cNvGrpSpPr/>
          <p:nvPr/>
        </p:nvGrpSpPr>
        <p:grpSpPr>
          <a:xfrm>
            <a:off x="6875927" y="1638613"/>
            <a:ext cx="1307395" cy="669230"/>
            <a:chOff x="1125271" y="2989367"/>
            <a:chExt cx="1374900" cy="509451"/>
          </a:xfrm>
        </p:grpSpPr>
        <p:sp>
          <p:nvSpPr>
            <p:cNvPr id="165" name="Google Shape;165;p1"/>
            <p:cNvSpPr/>
            <p:nvPr/>
          </p:nvSpPr>
          <p:spPr>
            <a:xfrm>
              <a:off x="1125271" y="2989367"/>
              <a:ext cx="1368000" cy="509451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rgbClr val="D8D8D8"/>
                </a:gs>
              </a:gsLst>
              <a:lin ang="5400000" scaled="0"/>
            </a:gradFill>
            <a:ln w="9525" cap="rnd" cmpd="sng">
              <a:solidFill>
                <a:srgbClr val="FF99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72000" tIns="5700" rIns="72000" bIns="54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9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AREA AMMINISTRATIVA</a:t>
              </a:r>
              <a:endParaRPr/>
            </a:p>
          </p:txBody>
        </p:sp>
        <p:sp>
          <p:nvSpPr>
            <p:cNvPr id="166" name="Google Shape;166;p1"/>
            <p:cNvSpPr/>
            <p:nvPr/>
          </p:nvSpPr>
          <p:spPr>
            <a:xfrm>
              <a:off x="1132171" y="3384889"/>
              <a:ext cx="1368000" cy="103227"/>
            </a:xfrm>
            <a:prstGeom prst="rect">
              <a:avLst/>
            </a:prstGeom>
            <a:solidFill>
              <a:srgbClr val="FF9900"/>
            </a:solidFill>
            <a:ln w="19050" cap="rnd" cmpd="sng">
              <a:solidFill>
                <a:srgbClr val="FF99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72000" tIns="5700" rIns="72000" bIns="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800"/>
                <a:buFont typeface="Calibri"/>
                <a:buNone/>
              </a:pPr>
              <a:r>
                <a:rPr lang="it-IT" sz="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RESPONSABILE </a:t>
              </a:r>
              <a:endParaRPr/>
            </a:p>
          </p:txBody>
        </p:sp>
      </p:grpSp>
      <p:sp>
        <p:nvSpPr>
          <p:cNvPr id="167" name="Google Shape;167;p1"/>
          <p:cNvSpPr/>
          <p:nvPr/>
        </p:nvSpPr>
        <p:spPr>
          <a:xfrm>
            <a:off x="13915" y="4531823"/>
            <a:ext cx="1472292" cy="217623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D1E3B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0"/>
              <a:buFont typeface="Calibri"/>
              <a:buNone/>
            </a:pPr>
            <a:endParaRPr sz="8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298"/>
              </a:spcBef>
              <a:spcAft>
                <a:spcPts val="0"/>
              </a:spcAft>
              <a:buClr>
                <a:schemeClr val="dk1"/>
              </a:buClr>
              <a:buSzPts val="850"/>
              <a:buFont typeface="Calibri"/>
              <a:buNone/>
            </a:pPr>
            <a:r>
              <a:rPr lang="it-IT" sz="8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SERVIZIO RESIDENZIALE- CRA</a:t>
            </a:r>
            <a:endParaRPr/>
          </a:p>
        </p:txBody>
      </p:sp>
      <p:sp>
        <p:nvSpPr>
          <p:cNvPr id="168" name="Google Shape;168;p1"/>
          <p:cNvSpPr/>
          <p:nvPr/>
        </p:nvSpPr>
        <p:spPr>
          <a:xfrm>
            <a:off x="2477068" y="1683891"/>
            <a:ext cx="1200027" cy="532604"/>
          </a:xfrm>
          <a:prstGeom prst="rect">
            <a:avLst/>
          </a:prstGeom>
          <a:solidFill>
            <a:schemeClr val="lt1"/>
          </a:solidFill>
          <a:ln w="12700" cap="rnd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700" tIns="5700" rIns="57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315"/>
              </a:spcBef>
              <a:spcAft>
                <a:spcPts val="0"/>
              </a:spcAft>
              <a:buNone/>
            </a:pPr>
            <a:r>
              <a:rPr lang="it-IT" sz="9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SERVIZI IN STAFF ALLA DIREZIONE</a:t>
            </a:r>
            <a:r>
              <a:rPr lang="it-IT" sz="9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315"/>
              </a:spcBef>
              <a:spcAft>
                <a:spcPts val="0"/>
              </a:spcAft>
              <a:buNone/>
            </a:pPr>
            <a:endParaRPr sz="9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9" name="Google Shape;169;p1" descr="elemento decorativo"/>
          <p:cNvCxnSpPr/>
          <p:nvPr/>
        </p:nvCxnSpPr>
        <p:spPr>
          <a:xfrm>
            <a:off x="3496536" y="3661058"/>
            <a:ext cx="0" cy="307844"/>
          </a:xfrm>
          <a:prstGeom prst="straightConnector1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70" name="Google Shape;170;p1" descr="elemento decorativo"/>
          <p:cNvCxnSpPr/>
          <p:nvPr/>
        </p:nvCxnSpPr>
        <p:spPr>
          <a:xfrm>
            <a:off x="5229474" y="3661058"/>
            <a:ext cx="0" cy="307844"/>
          </a:xfrm>
          <a:prstGeom prst="straightConnector1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71" name="Google Shape;171;p1" descr="elemento decorativo"/>
          <p:cNvCxnSpPr/>
          <p:nvPr/>
        </p:nvCxnSpPr>
        <p:spPr>
          <a:xfrm>
            <a:off x="6962412" y="3661058"/>
            <a:ext cx="0" cy="307844"/>
          </a:xfrm>
          <a:prstGeom prst="straightConnector1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72" name="Google Shape;172;p1" descr="elemento decorativo"/>
          <p:cNvCxnSpPr/>
          <p:nvPr/>
        </p:nvCxnSpPr>
        <p:spPr>
          <a:xfrm>
            <a:off x="8695350" y="3661058"/>
            <a:ext cx="0" cy="307844"/>
          </a:xfrm>
          <a:prstGeom prst="straightConnector1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73" name="Google Shape;173;p1" descr="elemento decorativo"/>
          <p:cNvCxnSpPr/>
          <p:nvPr/>
        </p:nvCxnSpPr>
        <p:spPr>
          <a:xfrm>
            <a:off x="10428290" y="3661058"/>
            <a:ext cx="0" cy="307844"/>
          </a:xfrm>
          <a:prstGeom prst="straightConnector1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74" name="Google Shape;174;p1" descr="elemento decorativo"/>
          <p:cNvSpPr/>
          <p:nvPr/>
        </p:nvSpPr>
        <p:spPr>
          <a:xfrm>
            <a:off x="1706391" y="2978990"/>
            <a:ext cx="114414" cy="85961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1" descr="elemento decorativo"/>
          <p:cNvSpPr/>
          <p:nvPr/>
        </p:nvSpPr>
        <p:spPr>
          <a:xfrm>
            <a:off x="10371083" y="2978990"/>
            <a:ext cx="114414" cy="85961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"/>
          <p:cNvSpPr/>
          <p:nvPr/>
        </p:nvSpPr>
        <p:spPr>
          <a:xfrm>
            <a:off x="4604734" y="1404150"/>
            <a:ext cx="2160000" cy="509451"/>
          </a:xfrm>
          <a:prstGeom prst="rect">
            <a:avLst/>
          </a:prstGeom>
          <a:solidFill>
            <a:schemeClr val="lt1"/>
          </a:solidFill>
          <a:ln w="12700" cap="rnd" cmpd="sng">
            <a:solidFill>
              <a:srgbClr val="1191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700" tIns="5700" rIns="57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DIRETTORE GENERALE</a:t>
            </a:r>
            <a:endParaRPr/>
          </a:p>
        </p:txBody>
      </p:sp>
      <p:sp>
        <p:nvSpPr>
          <p:cNvPr id="177" name="Google Shape;177;p1"/>
          <p:cNvSpPr/>
          <p:nvPr/>
        </p:nvSpPr>
        <p:spPr>
          <a:xfrm>
            <a:off x="6053020" y="1549900"/>
            <a:ext cx="85961" cy="85961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8" name="Google Shape;178;p1" descr="elemento decorativo"/>
          <p:cNvCxnSpPr/>
          <p:nvPr/>
        </p:nvCxnSpPr>
        <p:spPr>
          <a:xfrm rot="10800000">
            <a:off x="5101479" y="2257800"/>
            <a:ext cx="994521" cy="0"/>
          </a:xfrm>
          <a:prstGeom prst="straightConnector1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79" name="Google Shape;179;p1"/>
          <p:cNvSpPr/>
          <p:nvPr/>
        </p:nvSpPr>
        <p:spPr>
          <a:xfrm>
            <a:off x="193491" y="1777001"/>
            <a:ext cx="1473217" cy="204311"/>
          </a:xfrm>
          <a:prstGeom prst="rect">
            <a:avLst/>
          </a:prstGeom>
          <a:solidFill>
            <a:schemeClr val="lt1"/>
          </a:solidFill>
          <a:ln w="12700" cap="rnd" cmpd="sng">
            <a:solidFill>
              <a:srgbClr val="00CC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700" tIns="5700" rIns="57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SERVIZI PER IL PATRIMONIO</a:t>
            </a:r>
            <a:endParaRPr/>
          </a:p>
        </p:txBody>
      </p:sp>
      <p:sp>
        <p:nvSpPr>
          <p:cNvPr id="180" name="Google Shape;180;p1"/>
          <p:cNvSpPr/>
          <p:nvPr/>
        </p:nvSpPr>
        <p:spPr>
          <a:xfrm>
            <a:off x="4652677" y="95459"/>
            <a:ext cx="1986470" cy="266343"/>
          </a:xfrm>
          <a:prstGeom prst="rect">
            <a:avLst/>
          </a:prstGeom>
          <a:solidFill>
            <a:schemeClr val="lt1"/>
          </a:solidFill>
          <a:ln w="12700" cap="rnd" cmpd="sng">
            <a:solidFill>
              <a:srgbClr val="29292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700" tIns="5700" rIns="57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ASSEMBLEA DEI COMUNI SOCI</a:t>
            </a:r>
            <a:endParaRPr/>
          </a:p>
        </p:txBody>
      </p:sp>
      <p:sp>
        <p:nvSpPr>
          <p:cNvPr id="181" name="Google Shape;181;p1"/>
          <p:cNvSpPr/>
          <p:nvPr/>
        </p:nvSpPr>
        <p:spPr>
          <a:xfrm>
            <a:off x="4529556" y="713218"/>
            <a:ext cx="2338913" cy="474264"/>
          </a:xfrm>
          <a:prstGeom prst="rect">
            <a:avLst/>
          </a:prstGeom>
          <a:solidFill>
            <a:schemeClr val="lt1"/>
          </a:solidFill>
          <a:ln w="12700" cap="rnd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700" tIns="5700" rIns="57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C.D.A. e PRESIDENTE</a:t>
            </a:r>
            <a:endParaRPr/>
          </a:p>
        </p:txBody>
      </p:sp>
      <p:sp>
        <p:nvSpPr>
          <p:cNvPr id="182" name="Google Shape;182;p1"/>
          <p:cNvSpPr/>
          <p:nvPr/>
        </p:nvSpPr>
        <p:spPr>
          <a:xfrm>
            <a:off x="7435104" y="334194"/>
            <a:ext cx="1327291" cy="431189"/>
          </a:xfrm>
          <a:prstGeom prst="rect">
            <a:avLst/>
          </a:prstGeom>
          <a:solidFill>
            <a:schemeClr val="lt1"/>
          </a:solidFill>
          <a:ln w="12700" cap="rnd" cmpd="sng">
            <a:solidFill>
              <a:srgbClr val="FFCC9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700" tIns="5700" rIns="57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REVISORE UNICO</a:t>
            </a:r>
            <a:endParaRPr/>
          </a:p>
        </p:txBody>
      </p:sp>
      <p:sp>
        <p:nvSpPr>
          <p:cNvPr id="183" name="Google Shape;183;p1"/>
          <p:cNvSpPr/>
          <p:nvPr/>
        </p:nvSpPr>
        <p:spPr>
          <a:xfrm>
            <a:off x="8316285" y="2135165"/>
            <a:ext cx="1145976" cy="345355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GESTIONE DEL PERSONALE</a:t>
            </a:r>
            <a:endParaRPr/>
          </a:p>
        </p:txBody>
      </p:sp>
      <p:sp>
        <p:nvSpPr>
          <p:cNvPr id="184" name="Google Shape;184;p1"/>
          <p:cNvSpPr/>
          <p:nvPr/>
        </p:nvSpPr>
        <p:spPr>
          <a:xfrm>
            <a:off x="241010" y="1448345"/>
            <a:ext cx="1522411" cy="212636"/>
          </a:xfrm>
          <a:prstGeom prst="rect">
            <a:avLst/>
          </a:prstGeom>
          <a:solidFill>
            <a:schemeClr val="lt1"/>
          </a:solidFill>
          <a:ln w="12700" cap="rnd" cmpd="sng">
            <a:solidFill>
              <a:srgbClr val="00CC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700" tIns="5700" rIns="57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GARE, APPALTI E CONTRATTI</a:t>
            </a:r>
            <a:endParaRPr/>
          </a:p>
        </p:txBody>
      </p:sp>
      <p:grpSp>
        <p:nvGrpSpPr>
          <p:cNvPr id="185" name="Google Shape;185;p1"/>
          <p:cNvGrpSpPr/>
          <p:nvPr/>
        </p:nvGrpSpPr>
        <p:grpSpPr>
          <a:xfrm>
            <a:off x="9711768" y="1637385"/>
            <a:ext cx="1379783" cy="923363"/>
            <a:chOff x="1092300" y="3058940"/>
            <a:chExt cx="1451027" cy="683202"/>
          </a:xfrm>
        </p:grpSpPr>
        <p:sp>
          <p:nvSpPr>
            <p:cNvPr id="186" name="Google Shape;186;p1"/>
            <p:cNvSpPr/>
            <p:nvPr/>
          </p:nvSpPr>
          <p:spPr>
            <a:xfrm>
              <a:off x="1094243" y="3058940"/>
              <a:ext cx="1449083" cy="683202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rgbClr val="D8D8D8"/>
                </a:gs>
              </a:gsLst>
              <a:lin ang="5400000" scaled="0"/>
            </a:gradFill>
            <a:ln w="9525" cap="rnd" cmpd="sng">
              <a:solidFill>
                <a:srgbClr val="435E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72000" tIns="5700" rIns="72000" bIns="54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9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AREA ECONOMICO FINANZIARIA</a:t>
              </a:r>
              <a:endParaRPr/>
            </a:p>
          </p:txBody>
        </p:sp>
        <p:sp>
          <p:nvSpPr>
            <p:cNvPr id="187" name="Google Shape;187;p1"/>
            <p:cNvSpPr/>
            <p:nvPr/>
          </p:nvSpPr>
          <p:spPr>
            <a:xfrm>
              <a:off x="1092300" y="3633647"/>
              <a:ext cx="1451027" cy="107461"/>
            </a:xfrm>
            <a:prstGeom prst="rect">
              <a:avLst/>
            </a:prstGeom>
            <a:solidFill>
              <a:srgbClr val="8192E4"/>
            </a:solidFill>
            <a:ln w="19050" cap="rnd" cmpd="sng">
              <a:solidFill>
                <a:srgbClr val="435E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72000" tIns="5700" rIns="72000" bIns="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endParaRPr sz="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800"/>
                <a:buFont typeface="Calibri"/>
                <a:buNone/>
              </a:pPr>
              <a:r>
                <a:rPr lang="it-IT" sz="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RESPONSABILE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800"/>
                <a:buFont typeface="Calibri"/>
                <a:buNone/>
              </a:pPr>
              <a:r>
                <a:rPr lang="it-IT" sz="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/>
            </a:p>
          </p:txBody>
        </p:sp>
      </p:grpSp>
      <p:sp>
        <p:nvSpPr>
          <p:cNvPr id="188" name="Google Shape;188;p1"/>
          <p:cNvSpPr/>
          <p:nvPr/>
        </p:nvSpPr>
        <p:spPr>
          <a:xfrm>
            <a:off x="129052" y="2898062"/>
            <a:ext cx="1901079" cy="680696"/>
          </a:xfrm>
          <a:prstGeom prst="rect">
            <a:avLst/>
          </a:prstGeom>
          <a:solidFill>
            <a:schemeClr val="lt1"/>
          </a:solidFill>
          <a:ln w="12700" cap="rnd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700" tIns="5700" rIns="57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AREA SERVIZI PER LA NON AUTOSUFFICIENZA, RESIDENZIALI E SEMIRESIDENZIALI PER ANZIANI</a:t>
            </a:r>
            <a:endParaRPr/>
          </a:p>
        </p:txBody>
      </p:sp>
      <p:sp>
        <p:nvSpPr>
          <p:cNvPr id="189" name="Google Shape;189;p1"/>
          <p:cNvSpPr/>
          <p:nvPr/>
        </p:nvSpPr>
        <p:spPr>
          <a:xfrm>
            <a:off x="129051" y="3436984"/>
            <a:ext cx="1901080" cy="141356"/>
          </a:xfrm>
          <a:prstGeom prst="rect">
            <a:avLst/>
          </a:prstGeom>
          <a:solidFill>
            <a:srgbClr val="D1E3B6"/>
          </a:solidFill>
          <a:ln w="19050" cap="rnd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it-IT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RESPONSABILE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1"/>
          <p:cNvSpPr/>
          <p:nvPr/>
        </p:nvSpPr>
        <p:spPr>
          <a:xfrm>
            <a:off x="63266" y="3937296"/>
            <a:ext cx="1532365" cy="471258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9525" cap="flat" cmpd="sng">
            <a:solidFill>
              <a:srgbClr val="BBD5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COORDINAMENTO CRA NUOVO ROVERELLA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315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1"/>
          <p:cNvSpPr/>
          <p:nvPr/>
        </p:nvSpPr>
        <p:spPr>
          <a:xfrm>
            <a:off x="56832" y="4306971"/>
            <a:ext cx="1525212" cy="102998"/>
          </a:xfrm>
          <a:prstGeom prst="rect">
            <a:avLst/>
          </a:prstGeom>
          <a:solidFill>
            <a:srgbClr val="D1E3B6"/>
          </a:solidFill>
          <a:ln w="19050" cap="rnd" cmpd="sng">
            <a:solidFill>
              <a:srgbClr val="D1E3B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it-IT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P.O. 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1"/>
          <p:cNvSpPr/>
          <p:nvPr/>
        </p:nvSpPr>
        <p:spPr>
          <a:xfrm>
            <a:off x="8408595" y="1686416"/>
            <a:ext cx="899564" cy="360396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SEGRETERIA E PROTOCOLLO</a:t>
            </a:r>
            <a:endParaRPr/>
          </a:p>
        </p:txBody>
      </p:sp>
      <p:sp>
        <p:nvSpPr>
          <p:cNvPr id="193" name="Google Shape;193;p1"/>
          <p:cNvSpPr/>
          <p:nvPr/>
        </p:nvSpPr>
        <p:spPr>
          <a:xfrm>
            <a:off x="11341943" y="1619299"/>
            <a:ext cx="804349" cy="320788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BEC7F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Servizio RAGIONERIA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1"/>
          <p:cNvSpPr/>
          <p:nvPr/>
        </p:nvSpPr>
        <p:spPr>
          <a:xfrm>
            <a:off x="11302091" y="2010952"/>
            <a:ext cx="851531" cy="339342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BEC7F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Servizio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315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TESORERIA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95" name="Google Shape;195;p1"/>
          <p:cNvGrpSpPr/>
          <p:nvPr/>
        </p:nvGrpSpPr>
        <p:grpSpPr>
          <a:xfrm>
            <a:off x="3116639" y="2818588"/>
            <a:ext cx="1377935" cy="696239"/>
            <a:chOff x="1085659" y="3151590"/>
            <a:chExt cx="1449083" cy="683202"/>
          </a:xfrm>
        </p:grpSpPr>
        <p:sp>
          <p:nvSpPr>
            <p:cNvPr id="196" name="Google Shape;196;p1"/>
            <p:cNvSpPr/>
            <p:nvPr/>
          </p:nvSpPr>
          <p:spPr>
            <a:xfrm>
              <a:off x="1085659" y="3151590"/>
              <a:ext cx="1449083" cy="683202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rgbClr val="D8D8D8"/>
                </a:gs>
              </a:gsLst>
              <a:lin ang="5400000" scaled="0"/>
            </a:gradFill>
            <a:ln w="9525" cap="rnd" cmpd="sng">
              <a:solidFill>
                <a:srgbClr val="99003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72000" tIns="5700" rIns="72000" bIns="54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9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AREA DOMICILIARITÀ E AUTONOMIA</a:t>
              </a:r>
              <a:endParaRPr/>
            </a:p>
          </p:txBody>
        </p:sp>
        <p:sp>
          <p:nvSpPr>
            <p:cNvPr id="197" name="Google Shape;197;p1"/>
            <p:cNvSpPr/>
            <p:nvPr/>
          </p:nvSpPr>
          <p:spPr>
            <a:xfrm>
              <a:off x="1089026" y="3679770"/>
              <a:ext cx="1435691" cy="151252"/>
            </a:xfrm>
            <a:prstGeom prst="rect">
              <a:avLst/>
            </a:prstGeom>
            <a:solidFill>
              <a:srgbClr val="C0291E"/>
            </a:solidFill>
            <a:ln w="19050" cap="rnd" cmpd="sng">
              <a:solidFill>
                <a:srgbClr val="C0291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72000" tIns="5700" rIns="72000" bIns="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800"/>
                <a:buFont typeface="Calibri"/>
                <a:buNone/>
              </a:pPr>
              <a:r>
                <a:rPr lang="it-IT" sz="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RESPONSABILE</a:t>
              </a:r>
              <a:endParaRPr/>
            </a:p>
          </p:txBody>
        </p:sp>
      </p:grpSp>
      <p:sp>
        <p:nvSpPr>
          <p:cNvPr id="198" name="Google Shape;198;p1"/>
          <p:cNvSpPr/>
          <p:nvPr/>
        </p:nvSpPr>
        <p:spPr>
          <a:xfrm>
            <a:off x="3087888" y="3989747"/>
            <a:ext cx="1360967" cy="230357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ED96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CENTRO RISORSE ANZIANI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1"/>
          <p:cNvSpPr/>
          <p:nvPr/>
        </p:nvSpPr>
        <p:spPr>
          <a:xfrm>
            <a:off x="3089496" y="4266374"/>
            <a:ext cx="1021073" cy="195851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ED96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PUNTI ANZIANI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1"/>
          <p:cNvSpPr/>
          <p:nvPr/>
        </p:nvSpPr>
        <p:spPr>
          <a:xfrm>
            <a:off x="3077081" y="4515707"/>
            <a:ext cx="1358610" cy="225890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ED96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SPORTELLI DI COMUNITÀ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1"/>
          <p:cNvSpPr/>
          <p:nvPr/>
        </p:nvSpPr>
        <p:spPr>
          <a:xfrm>
            <a:off x="3075077" y="4822197"/>
            <a:ext cx="1685438" cy="230357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ED96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APPOGGIO AL LAVORO DI CURA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1"/>
          <p:cNvSpPr/>
          <p:nvPr/>
        </p:nvSpPr>
        <p:spPr>
          <a:xfrm>
            <a:off x="3070635" y="5113915"/>
            <a:ext cx="1469945" cy="297357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ED96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TELEASSISTENZA E TELESOCCORSO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1"/>
          <p:cNvSpPr/>
          <p:nvPr/>
        </p:nvSpPr>
        <p:spPr>
          <a:xfrm>
            <a:off x="3070635" y="5472633"/>
            <a:ext cx="1437663" cy="375214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ED96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CO-HOUSING E PORTIERATO SOCIALE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04" name="Google Shape;204;p1"/>
          <p:cNvGrpSpPr/>
          <p:nvPr/>
        </p:nvGrpSpPr>
        <p:grpSpPr>
          <a:xfrm>
            <a:off x="4863239" y="2816827"/>
            <a:ext cx="1623088" cy="671623"/>
            <a:chOff x="1094243" y="3058940"/>
            <a:chExt cx="1449084" cy="683202"/>
          </a:xfrm>
        </p:grpSpPr>
        <p:sp>
          <p:nvSpPr>
            <p:cNvPr id="205" name="Google Shape;205;p1"/>
            <p:cNvSpPr/>
            <p:nvPr/>
          </p:nvSpPr>
          <p:spPr>
            <a:xfrm>
              <a:off x="1094243" y="3058940"/>
              <a:ext cx="1449083" cy="683202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rgbClr val="D8D8D8"/>
                </a:gs>
              </a:gsLst>
              <a:lin ang="5400000" scaled="0"/>
            </a:gradFill>
            <a:ln w="9525" cap="rnd" cmpd="sng">
              <a:solidFill>
                <a:srgbClr val="9900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72000" tIns="5700" rIns="72000" bIns="54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9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AREA FAMIGLIA E MINORI</a:t>
              </a:r>
              <a:endParaRPr/>
            </a:p>
          </p:txBody>
        </p:sp>
        <p:sp>
          <p:nvSpPr>
            <p:cNvPr id="206" name="Google Shape;206;p1"/>
            <p:cNvSpPr/>
            <p:nvPr/>
          </p:nvSpPr>
          <p:spPr>
            <a:xfrm>
              <a:off x="1094243" y="3607203"/>
              <a:ext cx="1449084" cy="134938"/>
            </a:xfrm>
            <a:prstGeom prst="rect">
              <a:avLst/>
            </a:prstGeom>
            <a:solidFill>
              <a:srgbClr val="CD8AD9"/>
            </a:solidFill>
            <a:ln w="1905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72000" tIns="5700" rIns="72000" bIns="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800"/>
                <a:buFont typeface="Calibri"/>
                <a:buNone/>
              </a:pPr>
              <a:r>
                <a:rPr lang="it-IT" sz="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RESPONSABILE</a:t>
              </a:r>
              <a:endParaRPr/>
            </a:p>
          </p:txBody>
        </p:sp>
      </p:grpSp>
      <p:sp>
        <p:nvSpPr>
          <p:cNvPr id="207" name="Google Shape;207;p1"/>
          <p:cNvSpPr/>
          <p:nvPr/>
        </p:nvSpPr>
        <p:spPr>
          <a:xfrm>
            <a:off x="4912338" y="4051019"/>
            <a:ext cx="1360967" cy="188841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CD8AD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CENTRO PER LE FAMIGLIE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1"/>
          <p:cNvSpPr/>
          <p:nvPr/>
        </p:nvSpPr>
        <p:spPr>
          <a:xfrm>
            <a:off x="4920250" y="4347157"/>
            <a:ext cx="1368608" cy="324181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CD8AD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SPAZIO NEUTRO «SO.STARE»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1"/>
          <p:cNvSpPr/>
          <p:nvPr/>
        </p:nvSpPr>
        <p:spPr>
          <a:xfrm>
            <a:off x="4910779" y="4725581"/>
            <a:ext cx="1352938" cy="238354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CD8AD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AFFIDO FAMILIARE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1"/>
          <p:cNvSpPr/>
          <p:nvPr/>
        </p:nvSpPr>
        <p:spPr>
          <a:xfrm>
            <a:off x="4904487" y="5039220"/>
            <a:ext cx="1351589" cy="244008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CD8AD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PON INCLUSIONE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1"/>
          <p:cNvSpPr/>
          <p:nvPr/>
        </p:nvSpPr>
        <p:spPr>
          <a:xfrm>
            <a:off x="4895108" y="5358513"/>
            <a:ext cx="1611030" cy="387668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CD8AD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SOSTEGNO ALLA GENITORIALITÀ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12" name="Google Shape;212;p1"/>
          <p:cNvGrpSpPr/>
          <p:nvPr/>
        </p:nvGrpSpPr>
        <p:grpSpPr>
          <a:xfrm>
            <a:off x="9581881" y="2832001"/>
            <a:ext cx="1680019" cy="607911"/>
            <a:chOff x="1081140" y="3123751"/>
            <a:chExt cx="1499912" cy="618391"/>
          </a:xfrm>
        </p:grpSpPr>
        <p:sp>
          <p:nvSpPr>
            <p:cNvPr id="213" name="Google Shape;213;p1"/>
            <p:cNvSpPr/>
            <p:nvPr/>
          </p:nvSpPr>
          <p:spPr>
            <a:xfrm>
              <a:off x="1081140" y="3123751"/>
              <a:ext cx="1499912" cy="617511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rgbClr val="D8D8D8"/>
                </a:gs>
              </a:gsLst>
              <a:lin ang="5400000" scaled="0"/>
            </a:gradFill>
            <a:ln w="9525" cap="rnd" cmpd="sng">
              <a:solidFill>
                <a:srgbClr val="00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72000" tIns="5700" rIns="72000" bIns="54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9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AREA MARGINALITÀ E FRAGILITÀ SOCIALE</a:t>
              </a:r>
              <a:endParaRPr/>
            </a:p>
          </p:txBody>
        </p:sp>
        <p:sp>
          <p:nvSpPr>
            <p:cNvPr id="214" name="Google Shape;214;p1"/>
            <p:cNvSpPr/>
            <p:nvPr/>
          </p:nvSpPr>
          <p:spPr>
            <a:xfrm>
              <a:off x="1094242" y="3579213"/>
              <a:ext cx="1486809" cy="162929"/>
            </a:xfrm>
            <a:prstGeom prst="rect">
              <a:avLst/>
            </a:prstGeom>
            <a:solidFill>
              <a:srgbClr val="8DD2C2"/>
            </a:solidFill>
            <a:ln w="19050" cap="rnd" cmpd="sng">
              <a:solidFill>
                <a:srgbClr val="8DD2C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72000" tIns="5700" rIns="72000" bIns="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rPr lang="it-IT" sz="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RESPONSABILE</a:t>
              </a:r>
              <a:endParaRPr/>
            </a:p>
          </p:txBody>
        </p:sp>
      </p:grpSp>
      <p:sp>
        <p:nvSpPr>
          <p:cNvPr id="215" name="Google Shape;215;p1"/>
          <p:cNvSpPr/>
          <p:nvPr/>
        </p:nvSpPr>
        <p:spPr>
          <a:xfrm>
            <a:off x="8545994" y="4959286"/>
            <a:ext cx="1694581" cy="267351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8DD2C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PROGETTO «OLTRE LA STRADA»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1"/>
          <p:cNvSpPr/>
          <p:nvPr/>
        </p:nvSpPr>
        <p:spPr>
          <a:xfrm>
            <a:off x="8540136" y="4491890"/>
            <a:ext cx="1650709" cy="377640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8DD2C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CENTRO INTERCULTURALE«MOVIMENTI</a:t>
            </a:r>
            <a:r>
              <a:rPr lang="it-IT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»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1"/>
          <p:cNvSpPr/>
          <p:nvPr/>
        </p:nvSpPr>
        <p:spPr>
          <a:xfrm>
            <a:off x="8525482" y="5330808"/>
            <a:ext cx="1715093" cy="314104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8DD2C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CENTRO SERVIZI «SANZIO TOGNI» (accoglienza CAS e SAI)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1"/>
          <p:cNvSpPr/>
          <p:nvPr/>
        </p:nvSpPr>
        <p:spPr>
          <a:xfrm>
            <a:off x="10733247" y="4745431"/>
            <a:ext cx="1405490" cy="305131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8DD2C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ACCOGLIENZA NOTTURNA SENZA FISSA DIMORA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1"/>
          <p:cNvSpPr/>
          <p:nvPr/>
        </p:nvSpPr>
        <p:spPr>
          <a:xfrm>
            <a:off x="10693221" y="5686203"/>
            <a:ext cx="1413104" cy="404236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8DD2C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LAVANDERIA SOCIALE «OBLO SUL MONDO»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1"/>
          <p:cNvSpPr/>
          <p:nvPr/>
        </p:nvSpPr>
        <p:spPr>
          <a:xfrm>
            <a:off x="10951172" y="6154536"/>
            <a:ext cx="1107174" cy="193318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8DD2C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HOUSING FIRT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1"/>
          <p:cNvSpPr/>
          <p:nvPr/>
        </p:nvSpPr>
        <p:spPr>
          <a:xfrm>
            <a:off x="8525482" y="5712341"/>
            <a:ext cx="1680019" cy="203687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8DD2C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PROGETTI ministeriali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1"/>
          <p:cNvSpPr/>
          <p:nvPr/>
        </p:nvSpPr>
        <p:spPr>
          <a:xfrm>
            <a:off x="10702776" y="5129333"/>
            <a:ext cx="1450846" cy="469967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8DD2C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CENTRO SOCIALE SENZA FISSA DIMORA «ROVERSTELLA»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1"/>
          <p:cNvSpPr/>
          <p:nvPr/>
        </p:nvSpPr>
        <p:spPr>
          <a:xfrm>
            <a:off x="10733247" y="4086203"/>
            <a:ext cx="1446445" cy="587965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8DD2C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ACCESSO ALLA CASA E MEDIAZIONE SOCIALE ALL’ABITARE (Unione e ACER)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1"/>
          <p:cNvSpPr/>
          <p:nvPr/>
        </p:nvSpPr>
        <p:spPr>
          <a:xfrm>
            <a:off x="8597796" y="6661431"/>
            <a:ext cx="1462790" cy="193989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8DD2C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STRADA CON I RAGAZZI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1"/>
          <p:cNvSpPr/>
          <p:nvPr/>
        </p:nvSpPr>
        <p:spPr>
          <a:xfrm>
            <a:off x="4920250" y="3734579"/>
            <a:ext cx="1468436" cy="230357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SERVIZI FAMIGLIA E MINORI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1"/>
          <p:cNvSpPr/>
          <p:nvPr/>
        </p:nvSpPr>
        <p:spPr>
          <a:xfrm>
            <a:off x="6723340" y="3761872"/>
            <a:ext cx="1525273" cy="428124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SERVIZI EDUCATIVI E SCOLASTIICI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1"/>
          <p:cNvSpPr/>
          <p:nvPr/>
        </p:nvSpPr>
        <p:spPr>
          <a:xfrm>
            <a:off x="6661063" y="4286735"/>
            <a:ext cx="1623813" cy="596973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CD8AD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SERVIZI SCOLASTICI PER L’INFANZIA E LA PRIMA INFANZIA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(Comune di Cesena)</a:t>
            </a:r>
            <a:endParaRPr/>
          </a:p>
        </p:txBody>
      </p:sp>
      <p:sp>
        <p:nvSpPr>
          <p:cNvPr id="228" name="Google Shape;228;p1"/>
          <p:cNvSpPr/>
          <p:nvPr/>
        </p:nvSpPr>
        <p:spPr>
          <a:xfrm>
            <a:off x="6674807" y="4945219"/>
            <a:ext cx="1623465" cy="324441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CD8AD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ASILO NIDO BAGNO DI ROMAGNA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1"/>
          <p:cNvSpPr/>
          <p:nvPr/>
        </p:nvSpPr>
        <p:spPr>
          <a:xfrm>
            <a:off x="6673914" y="5373050"/>
            <a:ext cx="1609448" cy="258284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CD8AD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ASILO NIDO «PICCOLE STELLE»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1"/>
          <p:cNvSpPr/>
          <p:nvPr/>
        </p:nvSpPr>
        <p:spPr>
          <a:xfrm>
            <a:off x="6668038" y="5693626"/>
            <a:ext cx="1609448" cy="332797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CD8AD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ASILO NIDO «PICCOLE IMPRONTE»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1"/>
          <p:cNvSpPr/>
          <p:nvPr/>
        </p:nvSpPr>
        <p:spPr>
          <a:xfrm>
            <a:off x="3096678" y="3713336"/>
            <a:ext cx="1360967" cy="230357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9525" cap="flat" cmpd="sng">
            <a:solidFill>
              <a:srgbClr val="C029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AREA ANZIANI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p1"/>
          <p:cNvSpPr/>
          <p:nvPr/>
        </p:nvSpPr>
        <p:spPr>
          <a:xfrm>
            <a:off x="2632995" y="6219597"/>
            <a:ext cx="1796994" cy="524075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Coordinamento SERVIZI INSERIMENTO SOCIO-LAVORATIVO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(P.O.)</a:t>
            </a:r>
            <a:endParaRPr/>
          </a:p>
        </p:txBody>
      </p:sp>
      <p:sp>
        <p:nvSpPr>
          <p:cNvPr id="233" name="Google Shape;233;p1"/>
          <p:cNvSpPr/>
          <p:nvPr/>
        </p:nvSpPr>
        <p:spPr>
          <a:xfrm>
            <a:off x="4814874" y="6092937"/>
            <a:ext cx="1796994" cy="205581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TIROCINI FORMATIVI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1"/>
          <p:cNvSpPr/>
          <p:nvPr/>
        </p:nvSpPr>
        <p:spPr>
          <a:xfrm>
            <a:off x="4806498" y="6339350"/>
            <a:ext cx="1796994" cy="193000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PROGETTI DI IMPEGNO CIVICO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1"/>
          <p:cNvSpPr/>
          <p:nvPr/>
        </p:nvSpPr>
        <p:spPr>
          <a:xfrm>
            <a:off x="4693420" y="6569479"/>
            <a:ext cx="2268992" cy="233952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PROGETTI UTILI PER LA COLLETTIVITÀ (PUC)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1"/>
          <p:cNvSpPr/>
          <p:nvPr/>
        </p:nvSpPr>
        <p:spPr>
          <a:xfrm>
            <a:off x="8677246" y="3606471"/>
            <a:ext cx="1525273" cy="230357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9525" cap="flat" cmpd="sng">
            <a:solidFill>
              <a:srgbClr val="34857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SERVIZI PER STRANIERI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1"/>
          <p:cNvSpPr/>
          <p:nvPr/>
        </p:nvSpPr>
        <p:spPr>
          <a:xfrm>
            <a:off x="8549571" y="3917368"/>
            <a:ext cx="1666917" cy="480089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8DD2C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315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SPORTELLO RINNOVI (Comune di Cesena)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1"/>
          <p:cNvSpPr/>
          <p:nvPr/>
        </p:nvSpPr>
        <p:spPr>
          <a:xfrm>
            <a:off x="10605078" y="3681516"/>
            <a:ext cx="1525273" cy="367147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9525" cap="flat" cmpd="sng">
            <a:solidFill>
              <a:srgbClr val="34857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SERVIZI DI CONTRASTO ALLA MARGINALITÀ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1"/>
          <p:cNvSpPr/>
          <p:nvPr/>
        </p:nvSpPr>
        <p:spPr>
          <a:xfrm>
            <a:off x="8613632" y="6020423"/>
            <a:ext cx="1525273" cy="230357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9525" cap="flat" cmpd="sng">
            <a:solidFill>
              <a:srgbClr val="34857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SERVIZI PER GIOVANI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1"/>
          <p:cNvSpPr/>
          <p:nvPr/>
        </p:nvSpPr>
        <p:spPr>
          <a:xfrm>
            <a:off x="8532658" y="6313180"/>
            <a:ext cx="1624800" cy="301033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8DD2C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«PROGETTO GIOVANI»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(Comune di Cesena)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1"/>
          <p:cNvSpPr/>
          <p:nvPr/>
        </p:nvSpPr>
        <p:spPr>
          <a:xfrm>
            <a:off x="3060372" y="5888321"/>
            <a:ext cx="1360967" cy="230357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ED96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SAN MINIATO</a:t>
            </a:r>
            <a:endParaRPr/>
          </a:p>
        </p:txBody>
      </p:sp>
      <p:sp>
        <p:nvSpPr>
          <p:cNvPr id="242" name="Google Shape;242;p1"/>
          <p:cNvSpPr/>
          <p:nvPr/>
        </p:nvSpPr>
        <p:spPr>
          <a:xfrm>
            <a:off x="10858143" y="6399295"/>
            <a:ext cx="1272208" cy="423503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8DD2C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PRONTO INTERVENTO SOCIALE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43" name="Google Shape;243;p1"/>
          <p:cNvCxnSpPr>
            <a:stCxn id="180" idx="2"/>
          </p:cNvCxnSpPr>
          <p:nvPr/>
        </p:nvCxnSpPr>
        <p:spPr>
          <a:xfrm>
            <a:off x="5645912" y="361802"/>
            <a:ext cx="0" cy="28260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44" name="Google Shape;244;p1"/>
          <p:cNvCxnSpPr/>
          <p:nvPr/>
        </p:nvCxnSpPr>
        <p:spPr>
          <a:xfrm>
            <a:off x="5645912" y="507389"/>
            <a:ext cx="1750774" cy="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45" name="Google Shape;245;p1"/>
          <p:cNvCxnSpPr/>
          <p:nvPr/>
        </p:nvCxnSpPr>
        <p:spPr>
          <a:xfrm>
            <a:off x="5637882" y="1182674"/>
            <a:ext cx="0" cy="171595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46" name="Google Shape;246;p1"/>
          <p:cNvCxnSpPr>
            <a:stCxn id="176" idx="1"/>
            <a:endCxn id="168" idx="3"/>
          </p:cNvCxnSpPr>
          <p:nvPr/>
        </p:nvCxnSpPr>
        <p:spPr>
          <a:xfrm flipH="1">
            <a:off x="3677134" y="1658876"/>
            <a:ext cx="927600" cy="291300"/>
          </a:xfrm>
          <a:prstGeom prst="straightConnector1">
            <a:avLst/>
          </a:prstGeom>
          <a:noFill/>
          <a:ln w="9525" cap="rnd" cmpd="sng">
            <a:solidFill>
              <a:srgbClr val="119133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47" name="Google Shape;247;p1"/>
          <p:cNvCxnSpPr/>
          <p:nvPr/>
        </p:nvCxnSpPr>
        <p:spPr>
          <a:xfrm>
            <a:off x="9876249" y="1433087"/>
            <a:ext cx="0" cy="171595"/>
          </a:xfrm>
          <a:prstGeom prst="straightConnector1">
            <a:avLst/>
          </a:prstGeom>
          <a:noFill/>
          <a:ln w="9525" cap="rnd" cmpd="sng">
            <a:solidFill>
              <a:srgbClr val="119133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48" name="Google Shape;248;p1"/>
          <p:cNvCxnSpPr/>
          <p:nvPr/>
        </p:nvCxnSpPr>
        <p:spPr>
          <a:xfrm>
            <a:off x="6962412" y="1433086"/>
            <a:ext cx="0" cy="159794"/>
          </a:xfrm>
          <a:prstGeom prst="straightConnector1">
            <a:avLst/>
          </a:prstGeom>
          <a:noFill/>
          <a:ln w="9525" cap="rnd" cmpd="sng">
            <a:solidFill>
              <a:srgbClr val="119133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49" name="Google Shape;249;p1"/>
          <p:cNvCxnSpPr>
            <a:endCxn id="193" idx="1"/>
          </p:cNvCxnSpPr>
          <p:nvPr/>
        </p:nvCxnSpPr>
        <p:spPr>
          <a:xfrm rot="10800000" flipH="1">
            <a:off x="11106143" y="1779693"/>
            <a:ext cx="235800" cy="236100"/>
          </a:xfrm>
          <a:prstGeom prst="straightConnector1">
            <a:avLst/>
          </a:prstGeom>
          <a:noFill/>
          <a:ln w="9525" cap="rnd" cmpd="sng">
            <a:solidFill>
              <a:srgbClr val="435ED6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50" name="Google Shape;250;p1"/>
          <p:cNvCxnSpPr>
            <a:stCxn id="186" idx="3"/>
            <a:endCxn id="194" idx="1"/>
          </p:cNvCxnSpPr>
          <p:nvPr/>
        </p:nvCxnSpPr>
        <p:spPr>
          <a:xfrm>
            <a:off x="11091550" y="2099067"/>
            <a:ext cx="210600" cy="81600"/>
          </a:xfrm>
          <a:prstGeom prst="straightConnector1">
            <a:avLst/>
          </a:prstGeom>
          <a:noFill/>
          <a:ln w="9525" cap="rnd" cmpd="sng">
            <a:solidFill>
              <a:srgbClr val="435ED6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51" name="Google Shape;251;p1"/>
          <p:cNvCxnSpPr>
            <a:endCxn id="192" idx="1"/>
          </p:cNvCxnSpPr>
          <p:nvPr/>
        </p:nvCxnSpPr>
        <p:spPr>
          <a:xfrm rot="10800000" flipH="1">
            <a:off x="8192595" y="1866614"/>
            <a:ext cx="216000" cy="12600"/>
          </a:xfrm>
          <a:prstGeom prst="straightConnector1">
            <a:avLst/>
          </a:prstGeom>
          <a:noFill/>
          <a:ln w="9525" cap="rnd" cmpd="sng">
            <a:solidFill>
              <a:srgbClr val="FF9900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52" name="Google Shape;252;p1"/>
          <p:cNvCxnSpPr>
            <a:endCxn id="183" idx="1"/>
          </p:cNvCxnSpPr>
          <p:nvPr/>
        </p:nvCxnSpPr>
        <p:spPr>
          <a:xfrm>
            <a:off x="8223885" y="1873443"/>
            <a:ext cx="92400" cy="434400"/>
          </a:xfrm>
          <a:prstGeom prst="straightConnector1">
            <a:avLst/>
          </a:prstGeom>
          <a:noFill/>
          <a:ln w="9525" cap="rnd" cmpd="sng">
            <a:solidFill>
              <a:srgbClr val="FF9900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53" name="Google Shape;253;p1"/>
          <p:cNvCxnSpPr>
            <a:stCxn id="168" idx="1"/>
            <a:endCxn id="184" idx="3"/>
          </p:cNvCxnSpPr>
          <p:nvPr/>
        </p:nvCxnSpPr>
        <p:spPr>
          <a:xfrm rot="10800000">
            <a:off x="1763368" y="1554793"/>
            <a:ext cx="713700" cy="395400"/>
          </a:xfrm>
          <a:prstGeom prst="straightConnector1">
            <a:avLst/>
          </a:prstGeom>
          <a:noFill/>
          <a:ln w="9525" cap="rnd" cmpd="sng">
            <a:solidFill>
              <a:srgbClr val="119133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54" name="Google Shape;254;p1"/>
          <p:cNvCxnSpPr>
            <a:stCxn id="168" idx="1"/>
            <a:endCxn id="179" idx="3"/>
          </p:cNvCxnSpPr>
          <p:nvPr/>
        </p:nvCxnSpPr>
        <p:spPr>
          <a:xfrm rot="10800000">
            <a:off x="1666768" y="1879093"/>
            <a:ext cx="810300" cy="71100"/>
          </a:xfrm>
          <a:prstGeom prst="straightConnector1">
            <a:avLst/>
          </a:prstGeom>
          <a:noFill/>
          <a:ln w="9525" cap="rnd" cmpd="sng">
            <a:solidFill>
              <a:srgbClr val="119133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55" name="Google Shape;255;p1"/>
          <p:cNvCxnSpPr/>
          <p:nvPr/>
        </p:nvCxnSpPr>
        <p:spPr>
          <a:xfrm>
            <a:off x="6764734" y="1433086"/>
            <a:ext cx="3111515" cy="0"/>
          </a:xfrm>
          <a:prstGeom prst="straightConnector1">
            <a:avLst/>
          </a:prstGeom>
          <a:noFill/>
          <a:ln w="9525" cap="rnd" cmpd="sng">
            <a:solidFill>
              <a:srgbClr val="119133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6" name="Google Shape;256;p1"/>
          <p:cNvCxnSpPr/>
          <p:nvPr/>
        </p:nvCxnSpPr>
        <p:spPr>
          <a:xfrm>
            <a:off x="1975399" y="3606471"/>
            <a:ext cx="340660" cy="299323"/>
          </a:xfrm>
          <a:prstGeom prst="straightConnector1">
            <a:avLst/>
          </a:prstGeom>
          <a:noFill/>
          <a:ln w="9525" cap="rnd" cmpd="sng">
            <a:solidFill>
              <a:srgbClr val="92D050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57" name="Google Shape;257;p1"/>
          <p:cNvCxnSpPr>
            <a:stCxn id="189" idx="2"/>
          </p:cNvCxnSpPr>
          <p:nvPr/>
        </p:nvCxnSpPr>
        <p:spPr>
          <a:xfrm flipH="1">
            <a:off x="630791" y="3578340"/>
            <a:ext cx="448800" cy="314400"/>
          </a:xfrm>
          <a:prstGeom prst="straightConnector1">
            <a:avLst/>
          </a:prstGeom>
          <a:noFill/>
          <a:ln w="9525" cap="rnd" cmpd="sng">
            <a:solidFill>
              <a:srgbClr val="92D050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58" name="Google Shape;258;p1"/>
          <p:cNvCxnSpPr/>
          <p:nvPr/>
        </p:nvCxnSpPr>
        <p:spPr>
          <a:xfrm rot="10800000">
            <a:off x="2862648" y="3152638"/>
            <a:ext cx="194666" cy="0"/>
          </a:xfrm>
          <a:prstGeom prst="straightConnector1">
            <a:avLst/>
          </a:prstGeom>
          <a:noFill/>
          <a:ln w="1905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59" name="Google Shape;259;p1"/>
          <p:cNvCxnSpPr/>
          <p:nvPr/>
        </p:nvCxnSpPr>
        <p:spPr>
          <a:xfrm>
            <a:off x="2850292" y="3152638"/>
            <a:ext cx="27401" cy="3003919"/>
          </a:xfrm>
          <a:prstGeom prst="straightConnector1">
            <a:avLst/>
          </a:prstGeom>
          <a:noFill/>
          <a:ln w="9525" cap="rnd" cmpd="sng">
            <a:solidFill>
              <a:srgbClr val="C00000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60" name="Google Shape;260;p1"/>
          <p:cNvCxnSpPr>
            <a:endCxn id="233" idx="1"/>
          </p:cNvCxnSpPr>
          <p:nvPr/>
        </p:nvCxnSpPr>
        <p:spPr>
          <a:xfrm rot="10800000" flipH="1">
            <a:off x="4435674" y="6195728"/>
            <a:ext cx="379200" cy="297900"/>
          </a:xfrm>
          <a:prstGeom prst="straightConnector1">
            <a:avLst/>
          </a:prstGeom>
          <a:noFill/>
          <a:ln w="9525" cap="rnd" cmpd="sng">
            <a:solidFill>
              <a:srgbClr val="FF0000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61" name="Google Shape;261;p1"/>
          <p:cNvCxnSpPr>
            <a:stCxn id="232" idx="3"/>
            <a:endCxn id="234" idx="1"/>
          </p:cNvCxnSpPr>
          <p:nvPr/>
        </p:nvCxnSpPr>
        <p:spPr>
          <a:xfrm rot="10800000" flipH="1">
            <a:off x="4429989" y="6435735"/>
            <a:ext cx="376500" cy="45900"/>
          </a:xfrm>
          <a:prstGeom prst="straightConnector1">
            <a:avLst/>
          </a:prstGeom>
          <a:noFill/>
          <a:ln w="9525" cap="rnd" cmpd="sng">
            <a:solidFill>
              <a:srgbClr val="FF0000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62" name="Google Shape;262;p1"/>
          <p:cNvCxnSpPr>
            <a:stCxn id="232" idx="3"/>
          </p:cNvCxnSpPr>
          <p:nvPr/>
        </p:nvCxnSpPr>
        <p:spPr>
          <a:xfrm>
            <a:off x="4429989" y="6481635"/>
            <a:ext cx="263400" cy="202800"/>
          </a:xfrm>
          <a:prstGeom prst="straightConnector1">
            <a:avLst/>
          </a:prstGeom>
          <a:noFill/>
          <a:ln w="9525" cap="rnd" cmpd="sng">
            <a:solidFill>
              <a:srgbClr val="FF0000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63" name="Google Shape;263;p1"/>
          <p:cNvCxnSpPr>
            <a:stCxn id="206" idx="2"/>
          </p:cNvCxnSpPr>
          <p:nvPr/>
        </p:nvCxnSpPr>
        <p:spPr>
          <a:xfrm flipH="1">
            <a:off x="5575483" y="3488449"/>
            <a:ext cx="99300" cy="225000"/>
          </a:xfrm>
          <a:prstGeom prst="straightConnector1">
            <a:avLst/>
          </a:prstGeom>
          <a:noFill/>
          <a:ln w="9525" cap="rnd" cmpd="sng">
            <a:solidFill>
              <a:schemeClr val="accent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64" name="Google Shape;264;p1"/>
          <p:cNvCxnSpPr/>
          <p:nvPr/>
        </p:nvCxnSpPr>
        <p:spPr>
          <a:xfrm>
            <a:off x="5684773" y="3486293"/>
            <a:ext cx="1618075" cy="201306"/>
          </a:xfrm>
          <a:prstGeom prst="straightConnector1">
            <a:avLst/>
          </a:prstGeom>
          <a:noFill/>
          <a:ln w="9525" cap="rnd" cmpd="sng">
            <a:solidFill>
              <a:schemeClr val="accent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65" name="Google Shape;265;p1"/>
          <p:cNvCxnSpPr>
            <a:stCxn id="214" idx="2"/>
          </p:cNvCxnSpPr>
          <p:nvPr/>
        </p:nvCxnSpPr>
        <p:spPr>
          <a:xfrm>
            <a:off x="10429228" y="3439912"/>
            <a:ext cx="579900" cy="170700"/>
          </a:xfrm>
          <a:prstGeom prst="straightConnector1">
            <a:avLst/>
          </a:prstGeom>
          <a:noFill/>
          <a:ln w="9525" cap="rnd" cmpd="sng">
            <a:solidFill>
              <a:srgbClr val="009999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66" name="Google Shape;266;p1"/>
          <p:cNvCxnSpPr>
            <a:stCxn id="214" idx="2"/>
          </p:cNvCxnSpPr>
          <p:nvPr/>
        </p:nvCxnSpPr>
        <p:spPr>
          <a:xfrm flipH="1">
            <a:off x="9663028" y="3439912"/>
            <a:ext cx="766200" cy="109200"/>
          </a:xfrm>
          <a:prstGeom prst="straightConnector1">
            <a:avLst/>
          </a:prstGeom>
          <a:noFill/>
          <a:ln w="9525" cap="rnd" cmpd="sng">
            <a:solidFill>
              <a:srgbClr val="009999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67" name="Google Shape;267;p1"/>
          <p:cNvCxnSpPr>
            <a:stCxn id="214" idx="2"/>
          </p:cNvCxnSpPr>
          <p:nvPr/>
        </p:nvCxnSpPr>
        <p:spPr>
          <a:xfrm>
            <a:off x="10429228" y="3439912"/>
            <a:ext cx="19500" cy="2695800"/>
          </a:xfrm>
          <a:prstGeom prst="straightConnector1">
            <a:avLst/>
          </a:prstGeom>
          <a:noFill/>
          <a:ln w="9525" cap="rnd" cmpd="sng">
            <a:solidFill>
              <a:srgbClr val="009999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68" name="Google Shape;268;p1"/>
          <p:cNvCxnSpPr/>
          <p:nvPr/>
        </p:nvCxnSpPr>
        <p:spPr>
          <a:xfrm rot="10800000">
            <a:off x="10190845" y="6135665"/>
            <a:ext cx="248147" cy="0"/>
          </a:xfrm>
          <a:prstGeom prst="straightConnector1">
            <a:avLst/>
          </a:prstGeom>
          <a:noFill/>
          <a:ln w="9525" cap="rnd" cmpd="sng">
            <a:solidFill>
              <a:srgbClr val="009999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69" name="Google Shape;269;p1"/>
          <p:cNvSpPr/>
          <p:nvPr/>
        </p:nvSpPr>
        <p:spPr>
          <a:xfrm>
            <a:off x="4779905" y="2191041"/>
            <a:ext cx="1796093" cy="335989"/>
          </a:xfrm>
          <a:prstGeom prst="rect">
            <a:avLst/>
          </a:prstGeom>
          <a:solidFill>
            <a:schemeClr val="lt1"/>
          </a:solidFill>
          <a:ln w="12700" cap="rnd" cmpd="sng">
            <a:solidFill>
              <a:srgbClr val="1191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700" tIns="5700" rIns="57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SETTORE SERVIZI ALLA PERSONA</a:t>
            </a:r>
            <a:endParaRPr/>
          </a:p>
        </p:txBody>
      </p:sp>
      <p:cxnSp>
        <p:nvCxnSpPr>
          <p:cNvPr id="270" name="Google Shape;270;p1"/>
          <p:cNvCxnSpPr/>
          <p:nvPr/>
        </p:nvCxnSpPr>
        <p:spPr>
          <a:xfrm flipH="1">
            <a:off x="5654468" y="1915891"/>
            <a:ext cx="2081" cy="244643"/>
          </a:xfrm>
          <a:prstGeom prst="straightConnector1">
            <a:avLst/>
          </a:prstGeom>
          <a:noFill/>
          <a:ln w="9525" cap="rnd" cmpd="sng">
            <a:solidFill>
              <a:srgbClr val="119133"/>
            </a:solidFill>
            <a:prstDash val="solid"/>
            <a:round/>
            <a:headEnd type="none" w="sm" len="sm"/>
            <a:tailEnd type="triangle" w="med" len="med"/>
          </a:ln>
        </p:spPr>
      </p:cxnSp>
      <p:pic>
        <p:nvPicPr>
          <p:cNvPr id="271" name="Google Shape;271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3350" y="-4313"/>
            <a:ext cx="1622487" cy="1033116"/>
          </a:xfrm>
          <a:prstGeom prst="rect">
            <a:avLst/>
          </a:prstGeom>
          <a:solidFill>
            <a:srgbClr val="D3D3D3">
              <a:alpha val="24705"/>
            </a:srgbClr>
          </a:solidFill>
          <a:ln>
            <a:noFill/>
          </a:ln>
        </p:spPr>
      </p:pic>
      <p:cxnSp>
        <p:nvCxnSpPr>
          <p:cNvPr id="272" name="Google Shape;272;p1"/>
          <p:cNvCxnSpPr/>
          <p:nvPr/>
        </p:nvCxnSpPr>
        <p:spPr>
          <a:xfrm>
            <a:off x="3801214" y="3527805"/>
            <a:ext cx="0" cy="159794"/>
          </a:xfrm>
          <a:prstGeom prst="straightConnector1">
            <a:avLst/>
          </a:prstGeom>
          <a:noFill/>
          <a:ln w="9525" cap="rnd" cmpd="sng">
            <a:solidFill>
              <a:srgbClr val="C00000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73" name="Google Shape;273;p1"/>
          <p:cNvCxnSpPr>
            <a:stCxn id="269" idx="2"/>
            <a:endCxn id="269" idx="2"/>
          </p:cNvCxnSpPr>
          <p:nvPr/>
        </p:nvCxnSpPr>
        <p:spPr>
          <a:xfrm>
            <a:off x="5677952" y="2527030"/>
            <a:ext cx="0" cy="0"/>
          </a:xfrm>
          <a:prstGeom prst="straightConnector1">
            <a:avLst/>
          </a:prstGeom>
          <a:noFill/>
          <a:ln w="9525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74" name="Google Shape;274;p1"/>
          <p:cNvCxnSpPr/>
          <p:nvPr/>
        </p:nvCxnSpPr>
        <p:spPr>
          <a:xfrm>
            <a:off x="844609" y="2612900"/>
            <a:ext cx="9577281" cy="14797"/>
          </a:xfrm>
          <a:prstGeom prst="straightConnector1">
            <a:avLst/>
          </a:prstGeom>
          <a:noFill/>
          <a:ln w="9525" cap="rnd" cmpd="sng">
            <a:solidFill>
              <a:srgbClr val="119133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75" name="Google Shape;275;p1"/>
          <p:cNvCxnSpPr/>
          <p:nvPr/>
        </p:nvCxnSpPr>
        <p:spPr>
          <a:xfrm>
            <a:off x="10437336" y="2641734"/>
            <a:ext cx="0" cy="159794"/>
          </a:xfrm>
          <a:prstGeom prst="straightConnector1">
            <a:avLst/>
          </a:prstGeom>
          <a:noFill/>
          <a:ln w="9525" cap="rnd" cmpd="sng">
            <a:solidFill>
              <a:srgbClr val="119133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76" name="Google Shape;276;p1"/>
          <p:cNvCxnSpPr>
            <a:endCxn id="205" idx="0"/>
          </p:cNvCxnSpPr>
          <p:nvPr/>
        </p:nvCxnSpPr>
        <p:spPr>
          <a:xfrm>
            <a:off x="5663682" y="2528227"/>
            <a:ext cx="11100" cy="288600"/>
          </a:xfrm>
          <a:prstGeom prst="straightConnector1">
            <a:avLst/>
          </a:prstGeom>
          <a:noFill/>
          <a:ln w="9525" cap="rnd" cmpd="sng">
            <a:solidFill>
              <a:srgbClr val="119133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77" name="Google Shape;277;p1"/>
          <p:cNvCxnSpPr/>
          <p:nvPr/>
        </p:nvCxnSpPr>
        <p:spPr>
          <a:xfrm>
            <a:off x="3809512" y="2620298"/>
            <a:ext cx="0" cy="159794"/>
          </a:xfrm>
          <a:prstGeom prst="straightConnector1">
            <a:avLst/>
          </a:prstGeom>
          <a:noFill/>
          <a:ln w="9525" cap="rnd" cmpd="sng">
            <a:solidFill>
              <a:srgbClr val="119133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78" name="Google Shape;278;p1"/>
          <p:cNvCxnSpPr/>
          <p:nvPr/>
        </p:nvCxnSpPr>
        <p:spPr>
          <a:xfrm>
            <a:off x="855165" y="2620298"/>
            <a:ext cx="0" cy="215997"/>
          </a:xfrm>
          <a:prstGeom prst="straightConnector1">
            <a:avLst/>
          </a:prstGeom>
          <a:noFill/>
          <a:ln w="9525" cap="rnd" cmpd="sng">
            <a:solidFill>
              <a:srgbClr val="119133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79" name="Google Shape;279;p1"/>
          <p:cNvSpPr/>
          <p:nvPr/>
        </p:nvSpPr>
        <p:spPr>
          <a:xfrm>
            <a:off x="5633249" y="2577835"/>
            <a:ext cx="74141" cy="72968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accent1"/>
          </a:solidFill>
          <a:ln w="19050" cap="rnd" cmpd="sng">
            <a:solidFill>
              <a:srgbClr val="1191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1"/>
          <p:cNvSpPr/>
          <p:nvPr/>
        </p:nvSpPr>
        <p:spPr>
          <a:xfrm>
            <a:off x="4795166" y="2423770"/>
            <a:ext cx="1780832" cy="89954"/>
          </a:xfrm>
          <a:prstGeom prst="rect">
            <a:avLst/>
          </a:prstGeom>
          <a:solidFill>
            <a:srgbClr val="119133"/>
          </a:solidFill>
          <a:ln w="19050" cap="rnd" cmpd="sng">
            <a:solidFill>
              <a:srgbClr val="1191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Calibri"/>
              <a:buNone/>
            </a:pPr>
            <a:r>
              <a:rPr lang="it-IT" sz="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RESPONSABILE </a:t>
            </a:r>
            <a:endParaRPr/>
          </a:p>
        </p:txBody>
      </p:sp>
      <p:sp>
        <p:nvSpPr>
          <p:cNvPr id="281" name="Google Shape;281;p1"/>
          <p:cNvSpPr/>
          <p:nvPr/>
        </p:nvSpPr>
        <p:spPr>
          <a:xfrm>
            <a:off x="3110020" y="3870647"/>
            <a:ext cx="1338835" cy="72829"/>
          </a:xfrm>
          <a:prstGeom prst="rect">
            <a:avLst/>
          </a:prstGeom>
          <a:solidFill>
            <a:srgbClr val="C0291E"/>
          </a:solidFill>
          <a:ln w="19050" cap="rnd" cmpd="sng">
            <a:solidFill>
              <a:srgbClr val="C029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Calibri"/>
              <a:buNone/>
            </a:pPr>
            <a:r>
              <a:rPr lang="it-IT" sz="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COORDINAROE </a:t>
            </a:r>
            <a:endParaRPr/>
          </a:p>
        </p:txBody>
      </p:sp>
      <p:sp>
        <p:nvSpPr>
          <p:cNvPr id="282" name="Google Shape;282;p1"/>
          <p:cNvSpPr/>
          <p:nvPr/>
        </p:nvSpPr>
        <p:spPr>
          <a:xfrm>
            <a:off x="4934542" y="3883027"/>
            <a:ext cx="1449845" cy="78417"/>
          </a:xfrm>
          <a:prstGeom prst="rect">
            <a:avLst/>
          </a:prstGeom>
          <a:solidFill>
            <a:srgbClr val="802E90"/>
          </a:solidFill>
          <a:ln w="19050" cap="rnd" cmpd="sng">
            <a:solidFill>
              <a:srgbClr val="802E9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Calibri"/>
              <a:buNone/>
            </a:pPr>
            <a:r>
              <a:rPr lang="it-IT" sz="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COORDINATORE</a:t>
            </a:r>
            <a:endParaRPr sz="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1"/>
          <p:cNvSpPr/>
          <p:nvPr/>
        </p:nvSpPr>
        <p:spPr>
          <a:xfrm>
            <a:off x="8677246" y="3745222"/>
            <a:ext cx="1525273" cy="94169"/>
          </a:xfrm>
          <a:prstGeom prst="rect">
            <a:avLst/>
          </a:prstGeom>
          <a:solidFill>
            <a:srgbClr val="009999"/>
          </a:solidFill>
          <a:ln w="19050" cap="rnd" cmpd="sng">
            <a:solidFill>
              <a:srgbClr val="00999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Calibri"/>
              <a:buNone/>
            </a:pPr>
            <a:r>
              <a:rPr lang="it-IT" sz="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COORDINATORE</a:t>
            </a:r>
            <a:endParaRPr sz="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Google Shape;284;p1"/>
          <p:cNvSpPr/>
          <p:nvPr/>
        </p:nvSpPr>
        <p:spPr>
          <a:xfrm>
            <a:off x="10612356" y="3954460"/>
            <a:ext cx="1525273" cy="94169"/>
          </a:xfrm>
          <a:prstGeom prst="rect">
            <a:avLst/>
          </a:prstGeom>
          <a:solidFill>
            <a:srgbClr val="009999"/>
          </a:solidFill>
          <a:ln w="19050" cap="rnd" cmpd="sng">
            <a:solidFill>
              <a:srgbClr val="00999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Calibri"/>
              <a:buNone/>
            </a:pPr>
            <a:r>
              <a:rPr lang="it-IT" sz="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COORDINATORE </a:t>
            </a:r>
            <a:endParaRPr/>
          </a:p>
        </p:txBody>
      </p:sp>
      <p:sp>
        <p:nvSpPr>
          <p:cNvPr id="285" name="Google Shape;285;p1"/>
          <p:cNvSpPr/>
          <p:nvPr/>
        </p:nvSpPr>
        <p:spPr>
          <a:xfrm>
            <a:off x="8613631" y="6164931"/>
            <a:ext cx="1525273" cy="94169"/>
          </a:xfrm>
          <a:prstGeom prst="rect">
            <a:avLst/>
          </a:prstGeom>
          <a:solidFill>
            <a:srgbClr val="009999"/>
          </a:solidFill>
          <a:ln w="19050" cap="rnd" cmpd="sng">
            <a:solidFill>
              <a:srgbClr val="00999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Calibri"/>
              <a:buNone/>
            </a:pPr>
            <a:r>
              <a:rPr lang="it-IT" sz="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COORDINATORE</a:t>
            </a:r>
            <a:endParaRPr sz="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6" name="Google Shape;286;p1"/>
          <p:cNvSpPr/>
          <p:nvPr/>
        </p:nvSpPr>
        <p:spPr>
          <a:xfrm>
            <a:off x="6742396" y="4093459"/>
            <a:ext cx="1506217" cy="91868"/>
          </a:xfrm>
          <a:prstGeom prst="rect">
            <a:avLst/>
          </a:prstGeom>
          <a:solidFill>
            <a:srgbClr val="802E90"/>
          </a:solidFill>
          <a:ln w="19050" cap="rnd" cmpd="sng">
            <a:solidFill>
              <a:srgbClr val="802E9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Calibri"/>
              <a:buNone/>
            </a:pPr>
            <a:r>
              <a:rPr lang="it-IT" sz="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COORDINATORE</a:t>
            </a:r>
            <a:endParaRPr sz="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Google Shape;287;p1"/>
          <p:cNvSpPr/>
          <p:nvPr/>
        </p:nvSpPr>
        <p:spPr>
          <a:xfrm>
            <a:off x="2480544" y="2141032"/>
            <a:ext cx="1193100" cy="79200"/>
          </a:xfrm>
          <a:prstGeom prst="rect">
            <a:avLst/>
          </a:prstGeom>
          <a:solidFill>
            <a:srgbClr val="119133"/>
          </a:solidFill>
          <a:ln w="19050" cap="rnd" cmpd="sng">
            <a:solidFill>
              <a:srgbClr val="11913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Calibri"/>
              <a:buNone/>
            </a:pPr>
            <a:r>
              <a:rPr lang="it-IT" sz="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RESPONSABILE </a:t>
            </a:r>
            <a:endParaRPr/>
          </a:p>
        </p:txBody>
      </p:sp>
      <p:sp>
        <p:nvSpPr>
          <p:cNvPr id="288" name="Google Shape;288;p1"/>
          <p:cNvSpPr/>
          <p:nvPr/>
        </p:nvSpPr>
        <p:spPr>
          <a:xfrm>
            <a:off x="90581" y="5930795"/>
            <a:ext cx="1265077" cy="502336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9525" cap="flat" cmpd="sng">
            <a:solidFill>
              <a:srgbClr val="BBD5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315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COORDINAMENTO SERVIZI INFERMIERISTICI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315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1"/>
          <p:cNvSpPr/>
          <p:nvPr/>
        </p:nvSpPr>
        <p:spPr>
          <a:xfrm>
            <a:off x="59075" y="4893281"/>
            <a:ext cx="1639363" cy="501128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9525" cap="flat" cmpd="sng">
            <a:solidFill>
              <a:srgbClr val="BBD5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COORDINAMENTO SERVIZI SEMIRESIDENZIALI-CENTRO DIURNO NUOVO ROVERELLA</a:t>
            </a:r>
            <a:endParaRPr sz="8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p1"/>
          <p:cNvSpPr/>
          <p:nvPr/>
        </p:nvSpPr>
        <p:spPr>
          <a:xfrm>
            <a:off x="49279" y="5301157"/>
            <a:ext cx="1658953" cy="104146"/>
          </a:xfrm>
          <a:prstGeom prst="rect">
            <a:avLst/>
          </a:prstGeom>
          <a:solidFill>
            <a:srgbClr val="D1E3B6"/>
          </a:solidFill>
          <a:ln w="19050" cap="rnd" cmpd="sng">
            <a:solidFill>
              <a:srgbClr val="D1E3B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it-IT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P.O. 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1"/>
          <p:cNvSpPr/>
          <p:nvPr/>
        </p:nvSpPr>
        <p:spPr>
          <a:xfrm>
            <a:off x="1988392" y="3985381"/>
            <a:ext cx="797090" cy="740199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9525" cap="flat" cmpd="sng">
            <a:solidFill>
              <a:srgbClr val="BBD5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315"/>
              </a:spcBef>
              <a:spcAft>
                <a:spcPts val="0"/>
              </a:spcAft>
              <a:buNone/>
            </a:pPr>
            <a:r>
              <a:rPr lang="it-IT" sz="8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SERVIZIO RESIDENZIALE- F. BAROCCI SARSINA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298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p1"/>
          <p:cNvSpPr/>
          <p:nvPr/>
        </p:nvSpPr>
        <p:spPr>
          <a:xfrm>
            <a:off x="32157" y="5579443"/>
            <a:ext cx="1599221" cy="161009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D1E3B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0"/>
              <a:buFont typeface="Calibri"/>
              <a:buNone/>
            </a:pPr>
            <a:r>
              <a:rPr lang="it-IT" sz="8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CENTRO DIURNO N. R.</a:t>
            </a:r>
            <a:endParaRPr/>
          </a:p>
        </p:txBody>
      </p:sp>
      <p:cxnSp>
        <p:nvCxnSpPr>
          <p:cNvPr id="293" name="Google Shape;293;p1"/>
          <p:cNvCxnSpPr/>
          <p:nvPr/>
        </p:nvCxnSpPr>
        <p:spPr>
          <a:xfrm flipH="1">
            <a:off x="498511" y="4402328"/>
            <a:ext cx="4681" cy="138161"/>
          </a:xfrm>
          <a:prstGeom prst="straightConnector1">
            <a:avLst/>
          </a:prstGeom>
          <a:noFill/>
          <a:ln w="9525" cap="rnd" cmpd="sng">
            <a:solidFill>
              <a:srgbClr val="92D050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94" name="Google Shape;294;p1"/>
          <p:cNvCxnSpPr/>
          <p:nvPr/>
        </p:nvCxnSpPr>
        <p:spPr>
          <a:xfrm>
            <a:off x="485567" y="5403173"/>
            <a:ext cx="3574" cy="174114"/>
          </a:xfrm>
          <a:prstGeom prst="straightConnector1">
            <a:avLst/>
          </a:prstGeom>
          <a:noFill/>
          <a:ln w="9525" cap="rnd" cmpd="sng">
            <a:solidFill>
              <a:srgbClr val="92D050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95" name="Google Shape;295;p1"/>
          <p:cNvSpPr/>
          <p:nvPr/>
        </p:nvSpPr>
        <p:spPr>
          <a:xfrm>
            <a:off x="94540" y="6348959"/>
            <a:ext cx="1261118" cy="84172"/>
          </a:xfrm>
          <a:prstGeom prst="rect">
            <a:avLst/>
          </a:prstGeom>
          <a:solidFill>
            <a:srgbClr val="D1E3B6"/>
          </a:solidFill>
          <a:ln w="19050" cap="rnd" cmpd="sng">
            <a:solidFill>
              <a:srgbClr val="D1E3B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it-IT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P.R. 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96" name="Google Shape;296;p1"/>
          <p:cNvCxnSpPr/>
          <p:nvPr/>
        </p:nvCxnSpPr>
        <p:spPr>
          <a:xfrm>
            <a:off x="1820805" y="3586946"/>
            <a:ext cx="13445" cy="2616616"/>
          </a:xfrm>
          <a:prstGeom prst="straightConnector1">
            <a:avLst/>
          </a:prstGeom>
          <a:noFill/>
          <a:ln w="9525" cap="rnd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97" name="Google Shape;297;p1"/>
          <p:cNvCxnSpPr/>
          <p:nvPr/>
        </p:nvCxnSpPr>
        <p:spPr>
          <a:xfrm flipH="1">
            <a:off x="1677529" y="5165808"/>
            <a:ext cx="165365" cy="9765"/>
          </a:xfrm>
          <a:prstGeom prst="straightConnector1">
            <a:avLst/>
          </a:prstGeom>
          <a:noFill/>
          <a:ln w="9525" cap="rnd" cmpd="sng">
            <a:solidFill>
              <a:srgbClr val="92D050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98" name="Google Shape;298;p1"/>
          <p:cNvCxnSpPr>
            <a:endCxn id="288" idx="3"/>
          </p:cNvCxnSpPr>
          <p:nvPr/>
        </p:nvCxnSpPr>
        <p:spPr>
          <a:xfrm rot="10800000">
            <a:off x="1355658" y="6181963"/>
            <a:ext cx="485100" cy="0"/>
          </a:xfrm>
          <a:prstGeom prst="straightConnector1">
            <a:avLst/>
          </a:prstGeom>
          <a:noFill/>
          <a:ln w="9525" cap="rnd" cmpd="sng">
            <a:solidFill>
              <a:srgbClr val="92D050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99" name="Google Shape;299;p1"/>
          <p:cNvSpPr/>
          <p:nvPr/>
        </p:nvSpPr>
        <p:spPr>
          <a:xfrm>
            <a:off x="70729" y="6561062"/>
            <a:ext cx="1304779" cy="217623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D1E3B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0"/>
              <a:buFont typeface="Calibri"/>
              <a:buNone/>
            </a:pPr>
            <a:r>
              <a:rPr lang="it-IT" sz="8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SERVIZI INFERMIERISTICI</a:t>
            </a:r>
            <a:endParaRPr/>
          </a:p>
        </p:txBody>
      </p:sp>
      <p:cxnSp>
        <p:nvCxnSpPr>
          <p:cNvPr id="300" name="Google Shape;300;p1"/>
          <p:cNvCxnSpPr/>
          <p:nvPr/>
        </p:nvCxnSpPr>
        <p:spPr>
          <a:xfrm>
            <a:off x="364003" y="6443250"/>
            <a:ext cx="0" cy="126713"/>
          </a:xfrm>
          <a:prstGeom prst="straightConnector1">
            <a:avLst/>
          </a:prstGeom>
          <a:noFill/>
          <a:ln w="9525" cap="rnd" cmpd="sng">
            <a:solidFill>
              <a:srgbClr val="92D050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01" name="Google Shape;301;p1"/>
          <p:cNvSpPr/>
          <p:nvPr/>
        </p:nvSpPr>
        <p:spPr>
          <a:xfrm>
            <a:off x="170918" y="2050467"/>
            <a:ext cx="1473217" cy="204311"/>
          </a:xfrm>
          <a:prstGeom prst="rect">
            <a:avLst/>
          </a:prstGeom>
          <a:solidFill>
            <a:schemeClr val="lt1"/>
          </a:solidFill>
          <a:ln w="12700" cap="rnd" cmpd="sng">
            <a:solidFill>
              <a:srgbClr val="00CC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700" tIns="5700" rIns="57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it-IT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NTROLLO DI GESTIONE</a:t>
            </a:r>
            <a:endParaRPr/>
          </a:p>
        </p:txBody>
      </p:sp>
      <p:sp>
        <p:nvSpPr>
          <p:cNvPr id="302" name="Google Shape;302;p1"/>
          <p:cNvSpPr/>
          <p:nvPr/>
        </p:nvSpPr>
        <p:spPr>
          <a:xfrm>
            <a:off x="342609" y="2332030"/>
            <a:ext cx="1473217" cy="204311"/>
          </a:xfrm>
          <a:prstGeom prst="rect">
            <a:avLst/>
          </a:prstGeom>
          <a:solidFill>
            <a:schemeClr val="lt1"/>
          </a:solidFill>
          <a:ln w="12700" cap="rnd" cmpd="sng">
            <a:solidFill>
              <a:srgbClr val="00CC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700" tIns="5700" rIns="57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it-IT" sz="9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it-IT" sz="9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NTROLLO </a:t>
            </a:r>
            <a:r>
              <a:rPr lang="it-IT" sz="9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QUALITÀ</a:t>
            </a:r>
            <a:endParaRPr lang="it-IT" dirty="0"/>
          </a:p>
        </p:txBody>
      </p:sp>
      <p:cxnSp>
        <p:nvCxnSpPr>
          <p:cNvPr id="303" name="Google Shape;303;p1"/>
          <p:cNvCxnSpPr>
            <a:endCxn id="301" idx="3"/>
          </p:cNvCxnSpPr>
          <p:nvPr/>
        </p:nvCxnSpPr>
        <p:spPr>
          <a:xfrm flipH="1">
            <a:off x="1644135" y="2001723"/>
            <a:ext cx="821400" cy="150900"/>
          </a:xfrm>
          <a:prstGeom prst="straightConnector1">
            <a:avLst/>
          </a:prstGeom>
          <a:noFill/>
          <a:ln w="9525" cap="rnd" cmpd="sng">
            <a:solidFill>
              <a:srgbClr val="119133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304" name="Google Shape;304;p1"/>
          <p:cNvCxnSpPr>
            <a:stCxn id="287" idx="1"/>
          </p:cNvCxnSpPr>
          <p:nvPr/>
        </p:nvCxnSpPr>
        <p:spPr>
          <a:xfrm flipH="1">
            <a:off x="1807044" y="2180632"/>
            <a:ext cx="673500" cy="266100"/>
          </a:xfrm>
          <a:prstGeom prst="straightConnector1">
            <a:avLst/>
          </a:prstGeom>
          <a:noFill/>
          <a:ln w="9525" cap="rnd" cmpd="sng">
            <a:solidFill>
              <a:srgbClr val="119133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05" name="Google Shape;305;p1"/>
          <p:cNvSpPr/>
          <p:nvPr/>
        </p:nvSpPr>
        <p:spPr>
          <a:xfrm>
            <a:off x="11328735" y="2391077"/>
            <a:ext cx="851531" cy="339342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D8D8D8"/>
              </a:gs>
            </a:gsLst>
            <a:lin ang="5400000" scaled="0"/>
          </a:gradFill>
          <a:ln w="19050" cap="flat" cmpd="sng">
            <a:solidFill>
              <a:srgbClr val="BEC7F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5700" rIns="72000" bIns="5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it-IT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ECONOMATO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06" name="Google Shape;306;p1"/>
          <p:cNvCxnSpPr>
            <a:stCxn id="186" idx="3"/>
          </p:cNvCxnSpPr>
          <p:nvPr/>
        </p:nvCxnSpPr>
        <p:spPr>
          <a:xfrm>
            <a:off x="11091550" y="2099067"/>
            <a:ext cx="240600" cy="410400"/>
          </a:xfrm>
          <a:prstGeom prst="straightConnector1">
            <a:avLst/>
          </a:prstGeom>
          <a:noFill/>
          <a:ln w="9525" cap="rnd" cmpd="sng">
            <a:solidFill>
              <a:srgbClr val="435ED6"/>
            </a:solidFill>
            <a:prstDash val="solid"/>
            <a:round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Celestiale">
  <a:themeElements>
    <a:clrScheme name="Celestial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elestiale">
  <a:themeElements>
    <a:clrScheme name="Celestial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320</Words>
  <Application>Microsoft Office PowerPoint</Application>
  <PresentationFormat>Widescreen</PresentationFormat>
  <Paragraphs>99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Celestiale</vt:lpstr>
      <vt:lpstr>Celestiale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Rita Anna Casadei</dc:creator>
  <cp:lastModifiedBy>F. Faedi</cp:lastModifiedBy>
  <cp:revision>4</cp:revision>
  <dcterms:created xsi:type="dcterms:W3CDTF">2022-09-13T06:27:14Z</dcterms:created>
  <dcterms:modified xsi:type="dcterms:W3CDTF">2022-11-16T12:56:56Z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